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</p:sldIdLst>
  <p:sldSz cx="18288000" cy="10287000"/>
  <p:notesSz cx="6858000" cy="9144000"/>
  <p:embeddedFontLst>
    <p:embeddedFont>
      <p:font typeface="Roboto Bold" charset="0"/>
      <p:regular r:id="rId10"/>
    </p:embeddedFon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Clear Sans Bold" charset="0"/>
      <p:regular r:id="rId15"/>
    </p:embeddedFont>
    <p:embeddedFont>
      <p:font typeface="Times Neue Roman Bold" charset="0"/>
      <p:regular r:id="rId16"/>
    </p:embeddedFont>
    <p:embeddedFont>
      <p:font typeface="Cormorant Garamond Medium Bold Italics" charset="-52"/>
      <p:regular r:id="rId17"/>
    </p:embeddedFont>
    <p:embeddedFont>
      <p:font typeface="Clear Sans Regular Bold" charset="0"/>
      <p:regular r:id="rId18"/>
    </p:embeddedFont>
    <p:embeddedFont>
      <p:font typeface="Cormorant Garamond Medium Bold" charset="-52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-90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0.png"/><Relationship Id="rId18" Type="http://schemas.openxmlformats.org/officeDocument/2006/relationships/image" Target="../media/image103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97.svg"/><Relationship Id="rId17" Type="http://schemas.openxmlformats.org/officeDocument/2006/relationships/image" Target="../media/image12.png"/><Relationship Id="rId2" Type="http://schemas.openxmlformats.org/officeDocument/2006/relationships/image" Target="../media/image4.png"/><Relationship Id="rId16" Type="http://schemas.openxmlformats.org/officeDocument/2006/relationships/image" Target="../media/image10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openxmlformats.org/officeDocument/2006/relationships/image" Target="../media/image95.svg"/><Relationship Id="rId4" Type="http://schemas.openxmlformats.org/officeDocument/2006/relationships/image" Target="../media/image91.svg"/><Relationship Id="rId9" Type="http://schemas.openxmlformats.org/officeDocument/2006/relationships/image" Target="../media/image8.png"/><Relationship Id="rId14" Type="http://schemas.openxmlformats.org/officeDocument/2006/relationships/image" Target="../media/image9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svg"/><Relationship Id="rId13" Type="http://schemas.openxmlformats.org/officeDocument/2006/relationships/image" Target="../media/image18.png"/><Relationship Id="rId18" Type="http://schemas.openxmlformats.org/officeDocument/2006/relationships/image" Target="../media/image119.svg"/><Relationship Id="rId3" Type="http://schemas.openxmlformats.org/officeDocument/2006/relationships/image" Target="../media/image105.svg"/><Relationship Id="rId7" Type="http://schemas.openxmlformats.org/officeDocument/2006/relationships/image" Target="../media/image15.png"/><Relationship Id="rId12" Type="http://schemas.openxmlformats.org/officeDocument/2006/relationships/image" Target="../media/image113.svg"/><Relationship Id="rId17" Type="http://schemas.openxmlformats.org/officeDocument/2006/relationships/image" Target="../media/image20.png"/><Relationship Id="rId2" Type="http://schemas.openxmlformats.org/officeDocument/2006/relationships/image" Target="../media/image13.png"/><Relationship Id="rId16" Type="http://schemas.openxmlformats.org/officeDocument/2006/relationships/image" Target="../media/image1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sv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10" Type="http://schemas.openxmlformats.org/officeDocument/2006/relationships/image" Target="../media/image111.svg"/><Relationship Id="rId4" Type="http://schemas.openxmlformats.org/officeDocument/2006/relationships/image" Target="../media/image4.png"/><Relationship Id="rId9" Type="http://schemas.openxmlformats.org/officeDocument/2006/relationships/image" Target="../media/image16.png"/><Relationship Id="rId14" Type="http://schemas.openxmlformats.org/officeDocument/2006/relationships/image" Target="../media/image1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27.svg"/><Relationship Id="rId18" Type="http://schemas.openxmlformats.org/officeDocument/2006/relationships/image" Target="../media/image28.png"/><Relationship Id="rId3" Type="http://schemas.openxmlformats.org/officeDocument/2006/relationships/image" Target="../media/image105.svg"/><Relationship Id="rId21" Type="http://schemas.openxmlformats.org/officeDocument/2006/relationships/image" Target="../media/image135.svg"/><Relationship Id="rId7" Type="http://schemas.openxmlformats.org/officeDocument/2006/relationships/image" Target="../media/image121.svg"/><Relationship Id="rId12" Type="http://schemas.openxmlformats.org/officeDocument/2006/relationships/image" Target="../media/image25.png"/><Relationship Id="rId17" Type="http://schemas.openxmlformats.org/officeDocument/2006/relationships/image" Target="../media/image131.svg"/><Relationship Id="rId2" Type="http://schemas.openxmlformats.org/officeDocument/2006/relationships/image" Target="../media/image21.png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25.svg"/><Relationship Id="rId5" Type="http://schemas.openxmlformats.org/officeDocument/2006/relationships/image" Target="../media/image4.png"/><Relationship Id="rId15" Type="http://schemas.openxmlformats.org/officeDocument/2006/relationships/image" Target="../media/image129.svg"/><Relationship Id="rId10" Type="http://schemas.openxmlformats.org/officeDocument/2006/relationships/image" Target="../media/image24.png"/><Relationship Id="rId19" Type="http://schemas.openxmlformats.org/officeDocument/2006/relationships/image" Target="../media/image133.svg"/><Relationship Id="rId4" Type="http://schemas.openxmlformats.org/officeDocument/2006/relationships/image" Target="../media/image13.png"/><Relationship Id="rId9" Type="http://schemas.openxmlformats.org/officeDocument/2006/relationships/image" Target="../media/image123.sv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svg"/><Relationship Id="rId13" Type="http://schemas.openxmlformats.org/officeDocument/2006/relationships/image" Target="../media/image35.png"/><Relationship Id="rId18" Type="http://schemas.openxmlformats.org/officeDocument/2006/relationships/image" Target="../media/image149.svg"/><Relationship Id="rId3" Type="http://schemas.openxmlformats.org/officeDocument/2006/relationships/image" Target="../media/image13.svg"/><Relationship Id="rId7" Type="http://schemas.openxmlformats.org/officeDocument/2006/relationships/image" Target="../media/image32.png"/><Relationship Id="rId12" Type="http://schemas.openxmlformats.org/officeDocument/2006/relationships/image" Target="../media/image143.svg"/><Relationship Id="rId17" Type="http://schemas.openxmlformats.org/officeDocument/2006/relationships/image" Target="../media/image37.png"/><Relationship Id="rId2" Type="http://schemas.openxmlformats.org/officeDocument/2006/relationships/image" Target="../media/image30.png"/><Relationship Id="rId16" Type="http://schemas.openxmlformats.org/officeDocument/2006/relationships/image" Target="../media/image147.svg"/><Relationship Id="rId20" Type="http://schemas.openxmlformats.org/officeDocument/2006/relationships/image" Target="../media/image15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svg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5" Type="http://schemas.openxmlformats.org/officeDocument/2006/relationships/image" Target="../media/image36.png"/><Relationship Id="rId10" Type="http://schemas.openxmlformats.org/officeDocument/2006/relationships/image" Target="../media/image141.svg"/><Relationship Id="rId19" Type="http://schemas.openxmlformats.org/officeDocument/2006/relationships/image" Target="../media/image38.png"/><Relationship Id="rId4" Type="http://schemas.openxmlformats.org/officeDocument/2006/relationships/image" Target="../media/image4.png"/><Relationship Id="rId9" Type="http://schemas.openxmlformats.org/officeDocument/2006/relationships/image" Target="../media/image33.png"/><Relationship Id="rId14" Type="http://schemas.openxmlformats.org/officeDocument/2006/relationships/image" Target="../media/image14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svg"/><Relationship Id="rId7" Type="http://schemas.openxmlformats.org/officeDocument/2006/relationships/image" Target="../media/image155.svg"/><Relationship Id="rId12" Type="http://schemas.openxmlformats.org/officeDocument/2006/relationships/image" Target="../media/image159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2.png"/><Relationship Id="rId5" Type="http://schemas.openxmlformats.org/officeDocument/2006/relationships/image" Target="../media/image153.svg"/><Relationship Id="rId10" Type="http://schemas.openxmlformats.org/officeDocument/2006/relationships/image" Target="../media/image157.svg"/><Relationship Id="rId4" Type="http://schemas.openxmlformats.org/officeDocument/2006/relationships/image" Target="../media/image39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svg"/><Relationship Id="rId13" Type="http://schemas.openxmlformats.org/officeDocument/2006/relationships/image" Target="../media/image47.png"/><Relationship Id="rId3" Type="http://schemas.openxmlformats.org/officeDocument/2006/relationships/image" Target="../media/image13.svg"/><Relationship Id="rId7" Type="http://schemas.openxmlformats.org/officeDocument/2006/relationships/image" Target="../media/image44.png"/><Relationship Id="rId12" Type="http://schemas.openxmlformats.org/officeDocument/2006/relationships/image" Target="../media/image167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svg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image" Target="../media/image165.svg"/><Relationship Id="rId4" Type="http://schemas.openxmlformats.org/officeDocument/2006/relationships/image" Target="../media/image4.png"/><Relationship Id="rId9" Type="http://schemas.openxmlformats.org/officeDocument/2006/relationships/image" Target="../media/image45.png"/><Relationship Id="rId14" Type="http://schemas.openxmlformats.org/officeDocument/2006/relationships/image" Target="../media/image16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3870817"/>
            <a:ext cx="8127926" cy="233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235"/>
              </a:lnSpc>
            </a:pPr>
            <a:r>
              <a:rPr lang="en-US" sz="7104">
                <a:solidFill>
                  <a:srgbClr val="FFFFFF"/>
                </a:solidFill>
                <a:latin typeface="Roboto Bold"/>
              </a:rPr>
              <a:t>Добавьте заголовок раздела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540288">
            <a:off x="1512543" y="2280180"/>
            <a:ext cx="6852900" cy="1353448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-941833" y="-1618068"/>
            <a:ext cx="6500950" cy="6500924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6805" r="-36805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280067" y="4512337"/>
            <a:ext cx="8749366" cy="8749331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4310" r="-4310"/>
              </a:stretch>
            </a:blip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7888673">
            <a:off x="11852059" y="-7578293"/>
            <a:ext cx="15427992" cy="1454088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6744537">
            <a:off x="-9213543" y="3016559"/>
            <a:ext cx="15427992" cy="1454088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992969" y="3956542"/>
            <a:ext cx="16302062" cy="288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78"/>
              </a:lnSpc>
            </a:pPr>
            <a:r>
              <a:rPr lang="en-US" sz="19065" spc="-381">
                <a:solidFill>
                  <a:srgbClr val="FF2931"/>
                </a:solidFill>
                <a:latin typeface="Times Neue Roman Bold"/>
              </a:rPr>
              <a:t>НМТ-2023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1420176" y="-2695093"/>
            <a:ext cx="15427992" cy="14540882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695579" y="3922054"/>
            <a:ext cx="4701022" cy="5336246"/>
            <a:chOff x="0" y="0"/>
            <a:chExt cx="6268029" cy="71149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352111" y="0"/>
              <a:ext cx="3563806" cy="3563806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0" y="4542610"/>
              <a:ext cx="6268029" cy="257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39"/>
                </a:lnSpc>
              </a:pPr>
              <a:r>
                <a:rPr lang="en-US" sz="5999" spc="233">
                  <a:solidFill>
                    <a:srgbClr val="FF2931"/>
                  </a:solidFill>
                  <a:latin typeface="Cormorant Garamond Medium Bold"/>
                </a:rPr>
                <a:t>Обов’язковий</a:t>
              </a:r>
            </a:p>
            <a:p>
              <a:pPr marL="0" lvl="0" indent="0" algn="ctr">
                <a:lnSpc>
                  <a:spcPts val="7739"/>
                </a:lnSpc>
                <a:spcBef>
                  <a:spcPct val="0"/>
                </a:spcBef>
              </a:pPr>
              <a:r>
                <a:rPr lang="en-US" sz="5999" spc="233">
                  <a:solidFill>
                    <a:srgbClr val="FF2931"/>
                  </a:solidFill>
                  <a:latin typeface="Cormorant Garamond Medium Bold"/>
                </a:rPr>
                <a:t>блок</a:t>
              </a:r>
            </a:p>
          </p:txBody>
        </p: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421373" y="1211790"/>
              <a:ext cx="1425283" cy="1140226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9118253" y="3922054"/>
            <a:ext cx="4701022" cy="5336246"/>
            <a:chOff x="0" y="0"/>
            <a:chExt cx="6268029" cy="7114995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352111" y="0"/>
              <a:ext cx="3563806" cy="3563806"/>
            </a:xfrm>
            <a:prstGeom prst="rect">
              <a:avLst/>
            </a:prstGeom>
          </p:spPr>
        </p:pic>
        <p:sp>
          <p:nvSpPr>
            <p:cNvPr id="9" name="TextBox 9"/>
            <p:cNvSpPr txBox="1"/>
            <p:nvPr/>
          </p:nvSpPr>
          <p:spPr>
            <a:xfrm>
              <a:off x="0" y="4542610"/>
              <a:ext cx="6268029" cy="257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40"/>
                </a:lnSpc>
              </a:pPr>
              <a:r>
                <a:rPr lang="en-US" sz="6000" spc="234">
                  <a:solidFill>
                    <a:srgbClr val="FF2931"/>
                  </a:solidFill>
                  <a:latin typeface="Cormorant Garamond Medium Bold"/>
                </a:rPr>
                <a:t> Додатковий</a:t>
              </a:r>
            </a:p>
            <a:p>
              <a:pPr marL="0" lvl="0" indent="0" algn="ctr">
                <a:lnSpc>
                  <a:spcPts val="7740"/>
                </a:lnSpc>
                <a:spcBef>
                  <a:spcPct val="0"/>
                </a:spcBef>
              </a:pPr>
              <a:r>
                <a:rPr lang="en-US" sz="6000" spc="234">
                  <a:solidFill>
                    <a:srgbClr val="FF2931"/>
                  </a:solidFill>
                  <a:latin typeface="Cormorant Garamond Medium Bold"/>
                </a:rPr>
                <a:t>блок</a:t>
              </a:r>
            </a:p>
          </p:txBody>
        </p:sp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421373" y="1211790"/>
              <a:ext cx="1425283" cy="1140226"/>
            </a:xfrm>
            <a:prstGeom prst="rect">
              <a:avLst/>
            </a:prstGeom>
          </p:spPr>
        </p:pic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763635" y="5668248"/>
            <a:ext cx="650529" cy="52042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242779" y="6640511"/>
            <a:ext cx="3606623" cy="712308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690682" y="241594"/>
            <a:ext cx="16473700" cy="2327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20"/>
              </a:lnSpc>
            </a:pPr>
            <a:r>
              <a:rPr lang="en-US" sz="8000">
                <a:solidFill>
                  <a:srgbClr val="FF2931"/>
                </a:solidFill>
                <a:latin typeface="Cormorant Garamond Medium Bold"/>
              </a:rPr>
              <a:t> НМТ міститиме</a:t>
            </a:r>
          </a:p>
          <a:p>
            <a:pPr algn="ctr">
              <a:lnSpc>
                <a:spcPts val="9120"/>
              </a:lnSpc>
            </a:pPr>
            <a:endParaRPr lang="en-US" sz="8000">
              <a:solidFill>
                <a:srgbClr val="FF2931"/>
              </a:solidFill>
              <a:latin typeface="Cormorant Garamond Medium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585105" y="6640511"/>
            <a:ext cx="3606623" cy="712308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479954" y="1660517"/>
            <a:ext cx="2895156" cy="2914832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4687872" y="8074558"/>
            <a:ext cx="3600128" cy="2212442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441515" y="8229600"/>
            <a:ext cx="1623641" cy="181504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7268833">
            <a:off x="13767965" y="-3917904"/>
            <a:ext cx="15427992" cy="14540882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341235" y="0"/>
            <a:ext cx="1946765" cy="392205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36501" y="6172200"/>
            <a:ext cx="210977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56834" y="1798163"/>
            <a:ext cx="4777276" cy="1644902"/>
          </a:xfrm>
          <a:prstGeom prst="rect">
            <a:avLst/>
          </a:prstGeom>
          <a:solidFill>
            <a:srgbClr val="FF2931"/>
          </a:solidFill>
        </p:spPr>
      </p:sp>
      <p:sp>
        <p:nvSpPr>
          <p:cNvPr id="3" name="AutoShape 3"/>
          <p:cNvSpPr/>
          <p:nvPr/>
        </p:nvSpPr>
        <p:spPr>
          <a:xfrm>
            <a:off x="5056834" y="3471404"/>
            <a:ext cx="4777276" cy="1644902"/>
          </a:xfrm>
          <a:prstGeom prst="rect">
            <a:avLst/>
          </a:prstGeom>
          <a:solidFill>
            <a:srgbClr val="FF8762"/>
          </a:solidFill>
        </p:spPr>
      </p:sp>
      <p:sp>
        <p:nvSpPr>
          <p:cNvPr id="4" name="AutoShape 4"/>
          <p:cNvSpPr/>
          <p:nvPr/>
        </p:nvSpPr>
        <p:spPr>
          <a:xfrm>
            <a:off x="5056834" y="5144645"/>
            <a:ext cx="4777276" cy="1644902"/>
          </a:xfrm>
          <a:prstGeom prst="rect">
            <a:avLst/>
          </a:prstGeom>
          <a:solidFill>
            <a:srgbClr val="FBAE84"/>
          </a:solidFill>
        </p:spPr>
      </p:sp>
      <p:sp>
        <p:nvSpPr>
          <p:cNvPr id="5" name="AutoShape 5"/>
          <p:cNvSpPr/>
          <p:nvPr/>
        </p:nvSpPr>
        <p:spPr>
          <a:xfrm>
            <a:off x="5056834" y="6817886"/>
            <a:ext cx="9951391" cy="1644902"/>
          </a:xfrm>
          <a:prstGeom prst="rect">
            <a:avLst/>
          </a:prstGeom>
          <a:solidFill>
            <a:srgbClr val="FF66C4">
              <a:alpha val="2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5056834" y="6817886"/>
            <a:ext cx="4777276" cy="1644902"/>
          </a:xfrm>
          <a:prstGeom prst="rect">
            <a:avLst/>
          </a:prstGeom>
          <a:solidFill>
            <a:srgbClr val="FF1F73"/>
          </a:solidFill>
        </p:spPr>
      </p:sp>
      <p:grpSp>
        <p:nvGrpSpPr>
          <p:cNvPr id="7" name="Group 7"/>
          <p:cNvGrpSpPr/>
          <p:nvPr/>
        </p:nvGrpSpPr>
        <p:grpSpPr>
          <a:xfrm rot="-8100000">
            <a:off x="9248080" y="7059242"/>
            <a:ext cx="1164053" cy="1162190"/>
            <a:chOff x="0" y="0"/>
            <a:chExt cx="6350000" cy="63398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1F73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5482594" y="1855195"/>
            <a:ext cx="783092" cy="1530837"/>
            <a:chOff x="0" y="0"/>
            <a:chExt cx="1044123" cy="2041115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24422" r="24422"/>
            <a:stretch>
              <a:fillRect/>
            </a:stretch>
          </p:blipFill>
          <p:spPr>
            <a:xfrm>
              <a:off x="0" y="0"/>
              <a:ext cx="1044123" cy="204111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135672" y="612761"/>
              <a:ext cx="772779" cy="767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16"/>
                </a:lnSpc>
                <a:spcBef>
                  <a:spcPct val="0"/>
                </a:spcBef>
              </a:pPr>
              <a:r>
                <a:rPr lang="en-US" sz="3600" u="none">
                  <a:solidFill>
                    <a:srgbClr val="FF2931"/>
                  </a:solidFill>
                  <a:latin typeface="Clear Sans Bold"/>
                </a:rPr>
                <a:t>01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482594" y="3519801"/>
            <a:ext cx="783092" cy="1530837"/>
            <a:chOff x="0" y="0"/>
            <a:chExt cx="1044123" cy="2041115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24422" r="24422"/>
            <a:stretch>
              <a:fillRect/>
            </a:stretch>
          </p:blipFill>
          <p:spPr>
            <a:xfrm>
              <a:off x="0" y="0"/>
              <a:ext cx="1044123" cy="2041115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135672" y="612761"/>
              <a:ext cx="772779" cy="767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16"/>
                </a:lnSpc>
                <a:spcBef>
                  <a:spcPct val="0"/>
                </a:spcBef>
              </a:pPr>
              <a:r>
                <a:rPr lang="en-US" sz="3600" u="none">
                  <a:solidFill>
                    <a:srgbClr val="FBAE84"/>
                  </a:solidFill>
                  <a:latin typeface="Clear Sans Bold"/>
                </a:rPr>
                <a:t>02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482594" y="5201678"/>
            <a:ext cx="783092" cy="1530837"/>
            <a:chOff x="0" y="0"/>
            <a:chExt cx="1044123" cy="2041115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24422" r="24422"/>
            <a:stretch>
              <a:fillRect/>
            </a:stretch>
          </p:blipFill>
          <p:spPr>
            <a:xfrm>
              <a:off x="0" y="0"/>
              <a:ext cx="1044123" cy="2041115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35672" y="612761"/>
              <a:ext cx="772779" cy="767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16"/>
                </a:lnSpc>
                <a:spcBef>
                  <a:spcPct val="0"/>
                </a:spcBef>
              </a:pPr>
              <a:r>
                <a:rPr lang="en-US" sz="3600" u="none">
                  <a:solidFill>
                    <a:srgbClr val="F6996C"/>
                  </a:solidFill>
                  <a:latin typeface="Clear Sans Bold"/>
                </a:rPr>
                <a:t>03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482594" y="6874919"/>
            <a:ext cx="783092" cy="1530837"/>
            <a:chOff x="0" y="0"/>
            <a:chExt cx="1044123" cy="2041115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24422" r="24422"/>
            <a:stretch>
              <a:fillRect/>
            </a:stretch>
          </p:blipFill>
          <p:spPr>
            <a:xfrm>
              <a:off x="0" y="0"/>
              <a:ext cx="1044123" cy="2041115"/>
            </a:xfrm>
            <a:prstGeom prst="rect">
              <a:avLst/>
            </a:prstGeom>
          </p:spPr>
        </p:pic>
        <p:sp>
          <p:nvSpPr>
            <p:cNvPr id="20" name="TextBox 20"/>
            <p:cNvSpPr txBox="1"/>
            <p:nvPr/>
          </p:nvSpPr>
          <p:spPr>
            <a:xfrm>
              <a:off x="135672" y="612761"/>
              <a:ext cx="772779" cy="767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16"/>
                </a:lnSpc>
                <a:spcBef>
                  <a:spcPct val="0"/>
                </a:spcBef>
              </a:pPr>
              <a:r>
                <a:rPr lang="en-US" sz="3600" u="none">
                  <a:solidFill>
                    <a:srgbClr val="FF1F73"/>
                  </a:solidFill>
                  <a:latin typeface="Clear Sans Bold"/>
                </a:rPr>
                <a:t>04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85600" y="-61192"/>
            <a:ext cx="16473700" cy="1741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6000">
                <a:solidFill>
                  <a:srgbClr val="FF2931"/>
                </a:solidFill>
                <a:latin typeface="Cormorant Garamond Medium Bold"/>
              </a:rPr>
              <a:t>Плануємо, що обов’язковий блок буде складатися з чотирьох предметів: </a:t>
            </a: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0845420" y="3921216"/>
            <a:ext cx="15427992" cy="14540882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7268833">
            <a:off x="14418634" y="-5472279"/>
            <a:ext cx="15427992" cy="1454088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330500" y="3572843"/>
            <a:ext cx="1477795" cy="1477795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95475" y="1855195"/>
            <a:ext cx="1612820" cy="1616208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224485" y="5155413"/>
            <a:ext cx="1661319" cy="1634134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159344" y="6789547"/>
            <a:ext cx="1897490" cy="167324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632604" y="2477858"/>
            <a:ext cx="4361547" cy="3489238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0" y="7824009"/>
            <a:ext cx="2400297" cy="2462991"/>
          </a:xfrm>
          <a:prstGeom prst="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10985932" y="6849762"/>
            <a:ext cx="4142724" cy="151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000" spc="100">
                <a:solidFill>
                  <a:srgbClr val="FF2931"/>
                </a:solidFill>
                <a:latin typeface="Clear Sans Regular Bold"/>
              </a:rPr>
              <a:t>на вибір вступників будуть запропоновані </a:t>
            </a:r>
            <a:r>
              <a:rPr lang="en-US" sz="2000" u="sng" spc="100">
                <a:solidFill>
                  <a:srgbClr val="FF2931"/>
                </a:solidFill>
                <a:latin typeface="Clear Sans Regular Bold"/>
              </a:rPr>
              <a:t>англійська</a:t>
            </a:r>
            <a:r>
              <a:rPr lang="en-US" sz="2000" spc="100">
                <a:solidFill>
                  <a:srgbClr val="FF2931"/>
                </a:solidFill>
                <a:latin typeface="Clear Sans Regular Bold"/>
              </a:rPr>
              <a:t>, </a:t>
            </a:r>
            <a:r>
              <a:rPr lang="en-US" sz="2000" u="sng" spc="100">
                <a:solidFill>
                  <a:srgbClr val="FF2931"/>
                </a:solidFill>
                <a:latin typeface="Clear Sans Regular Bold"/>
              </a:rPr>
              <a:t>французька</a:t>
            </a:r>
            <a:r>
              <a:rPr lang="en-US" sz="2000" spc="100">
                <a:solidFill>
                  <a:srgbClr val="FF2931"/>
                </a:solidFill>
                <a:latin typeface="Clear Sans Regular Bold"/>
              </a:rPr>
              <a:t>, </a:t>
            </a:r>
            <a:r>
              <a:rPr lang="en-US" sz="2000" u="sng" spc="100">
                <a:solidFill>
                  <a:srgbClr val="FF2931"/>
                </a:solidFill>
                <a:latin typeface="Clear Sans Regular Bold"/>
              </a:rPr>
              <a:t>німецька</a:t>
            </a:r>
            <a:r>
              <a:rPr lang="en-US" sz="2000" spc="100">
                <a:solidFill>
                  <a:srgbClr val="FF2931"/>
                </a:solidFill>
                <a:latin typeface="Clear Sans Regular Bold"/>
              </a:rPr>
              <a:t> та</a:t>
            </a:r>
            <a:r>
              <a:rPr lang="en-US" sz="2000" u="sng" spc="100">
                <a:solidFill>
                  <a:srgbClr val="FF2931"/>
                </a:solidFill>
                <a:latin typeface="Clear Sans Regular Bold"/>
              </a:rPr>
              <a:t> іспанська </a:t>
            </a:r>
            <a:r>
              <a:rPr lang="en-US" sz="2000" spc="100">
                <a:solidFill>
                  <a:srgbClr val="FF2931"/>
                </a:solidFill>
                <a:latin typeface="Clear Sans Regular Bold"/>
              </a:rPr>
              <a:t>мови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7268833">
            <a:off x="15065407" y="-3349225"/>
            <a:ext cx="15427992" cy="14540882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6478334" y="7127501"/>
            <a:ext cx="1953145" cy="3159499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6265686" y="2197323"/>
            <a:ext cx="3235874" cy="827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4"/>
              </a:lnSpc>
            </a:pPr>
            <a:r>
              <a:rPr lang="en-US" sz="2600" spc="101">
                <a:solidFill>
                  <a:srgbClr val="FFFFFF"/>
                </a:solidFill>
                <a:latin typeface="Cormorant Garamond Medium Bold"/>
              </a:rPr>
              <a:t>УКРАЇНСЬКА </a:t>
            </a:r>
          </a:p>
          <a:p>
            <a:pPr marL="0" lvl="0" indent="0" algn="ctr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FFFFFF"/>
                </a:solidFill>
                <a:latin typeface="Cormorant Garamond Medium Bold"/>
              </a:rPr>
              <a:t>МОВА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796656" y="4059938"/>
            <a:ext cx="3235874" cy="408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FFFFFF"/>
                </a:solidFill>
                <a:latin typeface="Cormorant Garamond Medium Bold"/>
              </a:rPr>
              <a:t>МАТЕМАТИКА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98237" y="5755899"/>
            <a:ext cx="3235874" cy="408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FFFFFF"/>
                </a:solidFill>
                <a:latin typeface="Cormorant Garamond Medium Bold"/>
              </a:rPr>
              <a:t>ІСТОРІЯ УКРАЇНИ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598237" y="7443310"/>
            <a:ext cx="3235874" cy="408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FFFFFF"/>
                </a:solidFill>
                <a:latin typeface="Cormorant Garamond Medium Bold"/>
              </a:rPr>
              <a:t>ІНОЗЕМНА МОВА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962191" y="8672338"/>
            <a:ext cx="12363618" cy="1434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1"/>
              </a:lnSpc>
            </a:pPr>
            <a:r>
              <a:rPr lang="en-US" sz="3300">
                <a:solidFill>
                  <a:srgbClr val="FF2931"/>
                </a:solidFill>
                <a:latin typeface="Cormorant Garamond Medium Bold Italics"/>
              </a:rPr>
              <a:t>Учасники упродовж </a:t>
            </a:r>
            <a:r>
              <a:rPr lang="en-US" sz="3300" u="sng">
                <a:solidFill>
                  <a:srgbClr val="FF2931"/>
                </a:solidFill>
                <a:latin typeface="Cormorant Garamond Medium Bold Italics"/>
              </a:rPr>
              <a:t>90 хвилин</a:t>
            </a:r>
            <a:r>
              <a:rPr lang="en-US" sz="3300">
                <a:solidFill>
                  <a:srgbClr val="FF2931"/>
                </a:solidFill>
                <a:latin typeface="Cormorant Garamond Medium Bold Italics"/>
              </a:rPr>
              <a:t> виконуватимуть завдання з </a:t>
            </a:r>
            <a:r>
              <a:rPr lang="en-US" sz="3300" u="sng">
                <a:solidFill>
                  <a:srgbClr val="FF2931"/>
                </a:solidFill>
                <a:latin typeface="Cormorant Garamond Medium Bold Italics"/>
              </a:rPr>
              <a:t>української мови</a:t>
            </a:r>
            <a:r>
              <a:rPr lang="en-US" sz="3300">
                <a:solidFill>
                  <a:srgbClr val="FF2931"/>
                </a:solidFill>
                <a:latin typeface="Cormorant Garamond Medium Bold Italics"/>
              </a:rPr>
              <a:t> та </a:t>
            </a:r>
            <a:r>
              <a:rPr lang="en-US" sz="3300" u="sng">
                <a:solidFill>
                  <a:srgbClr val="FF2931"/>
                </a:solidFill>
                <a:latin typeface="Cormorant Garamond Medium Bold Italics"/>
              </a:rPr>
              <a:t>математики</a:t>
            </a:r>
            <a:r>
              <a:rPr lang="en-US" sz="3300">
                <a:solidFill>
                  <a:srgbClr val="FF2931"/>
                </a:solidFill>
                <a:latin typeface="Cormorant Garamond Medium Bold Italics"/>
              </a:rPr>
              <a:t>, а після короткої перерви ще </a:t>
            </a:r>
            <a:r>
              <a:rPr lang="en-US" sz="3300" u="sng">
                <a:solidFill>
                  <a:srgbClr val="FF2931"/>
                </a:solidFill>
                <a:latin typeface="Cormorant Garamond Medium Bold Italics"/>
              </a:rPr>
              <a:t>90 хвилин</a:t>
            </a:r>
            <a:r>
              <a:rPr lang="en-US" sz="3300">
                <a:solidFill>
                  <a:srgbClr val="FF2931"/>
                </a:solidFill>
                <a:latin typeface="Cormorant Garamond Medium Bold Italics"/>
              </a:rPr>
              <a:t> працюватимуть над завданнями з </a:t>
            </a:r>
            <a:r>
              <a:rPr lang="en-US" sz="3300" u="sng">
                <a:solidFill>
                  <a:srgbClr val="FF2931"/>
                </a:solidFill>
                <a:latin typeface="Cormorant Garamond Medium Bold Italics"/>
              </a:rPr>
              <a:t>історії України</a:t>
            </a:r>
            <a:r>
              <a:rPr lang="en-US" sz="3300">
                <a:solidFill>
                  <a:srgbClr val="FF2931"/>
                </a:solidFill>
                <a:latin typeface="Cormorant Garamond Medium Bold Italics"/>
              </a:rPr>
              <a:t> та </a:t>
            </a:r>
            <a:r>
              <a:rPr lang="en-US" sz="3300" u="sng">
                <a:solidFill>
                  <a:srgbClr val="FF2931"/>
                </a:solidFill>
                <a:latin typeface="Cormorant Garamond Medium Bold Italics"/>
              </a:rPr>
              <a:t>іноземної мови</a:t>
            </a:r>
            <a:r>
              <a:rPr lang="en-US" sz="3300">
                <a:solidFill>
                  <a:srgbClr val="FF2931"/>
                </a:solidFill>
                <a:latin typeface="Cormorant Garamond Medium Bold Italics"/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56834" y="1798163"/>
            <a:ext cx="4777276" cy="1644902"/>
          </a:xfrm>
          <a:prstGeom prst="rect">
            <a:avLst/>
          </a:prstGeom>
          <a:solidFill>
            <a:srgbClr val="FF2931"/>
          </a:solidFill>
        </p:spPr>
      </p:sp>
      <p:sp>
        <p:nvSpPr>
          <p:cNvPr id="3" name="AutoShape 3"/>
          <p:cNvSpPr/>
          <p:nvPr/>
        </p:nvSpPr>
        <p:spPr>
          <a:xfrm>
            <a:off x="5056834" y="3471404"/>
            <a:ext cx="4777276" cy="1644902"/>
          </a:xfrm>
          <a:prstGeom prst="rect">
            <a:avLst/>
          </a:prstGeom>
          <a:solidFill>
            <a:srgbClr val="FF8762"/>
          </a:solidFill>
        </p:spPr>
      </p:sp>
      <p:sp>
        <p:nvSpPr>
          <p:cNvPr id="4" name="AutoShape 4"/>
          <p:cNvSpPr/>
          <p:nvPr/>
        </p:nvSpPr>
        <p:spPr>
          <a:xfrm>
            <a:off x="5056834" y="5144645"/>
            <a:ext cx="4777276" cy="1644902"/>
          </a:xfrm>
          <a:prstGeom prst="rect">
            <a:avLst/>
          </a:prstGeom>
          <a:solidFill>
            <a:srgbClr val="FF1F73"/>
          </a:solidFill>
        </p:spPr>
      </p:sp>
      <p:grpSp>
        <p:nvGrpSpPr>
          <p:cNvPr id="5" name="Group 5"/>
          <p:cNvGrpSpPr/>
          <p:nvPr/>
        </p:nvGrpSpPr>
        <p:grpSpPr>
          <a:xfrm>
            <a:off x="5482594" y="1898629"/>
            <a:ext cx="1289168" cy="1443969"/>
            <a:chOff x="0" y="0"/>
            <a:chExt cx="1718890" cy="192529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5360" r="5360"/>
            <a:stretch>
              <a:fillRect/>
            </a:stretch>
          </p:blipFill>
          <p:spPr>
            <a:xfrm>
              <a:off x="0" y="0"/>
              <a:ext cx="1718890" cy="1925291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223350" y="631811"/>
              <a:ext cx="1272190" cy="633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3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2931"/>
                  </a:solidFill>
                  <a:latin typeface="Clear Sans Bold"/>
                </a:rPr>
                <a:t>або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482594" y="3563235"/>
            <a:ext cx="1289168" cy="1443969"/>
            <a:chOff x="0" y="0"/>
            <a:chExt cx="1718890" cy="1925291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5360" r="5360"/>
            <a:stretch>
              <a:fillRect/>
            </a:stretch>
          </p:blipFill>
          <p:spPr>
            <a:xfrm>
              <a:off x="0" y="0"/>
              <a:ext cx="1718890" cy="1925291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223350" y="631811"/>
              <a:ext cx="1272190" cy="633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3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BAE84"/>
                  </a:solidFill>
                  <a:latin typeface="Clear Sans Bold"/>
                </a:rPr>
                <a:t>або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482594" y="5245112"/>
            <a:ext cx="1289168" cy="1443969"/>
            <a:chOff x="0" y="0"/>
            <a:chExt cx="1718890" cy="1925291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5360" r="5360"/>
            <a:stretch>
              <a:fillRect/>
            </a:stretch>
          </p:blipFill>
          <p:spPr>
            <a:xfrm>
              <a:off x="0" y="0"/>
              <a:ext cx="1718890" cy="1925291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223350" y="631811"/>
              <a:ext cx="1272190" cy="633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3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1F73"/>
                  </a:solidFill>
                  <a:latin typeface="Clear Sans Bold"/>
                </a:rPr>
                <a:t>або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4422" r="24422"/>
          <a:stretch>
            <a:fillRect/>
          </a:stretch>
        </p:blipFill>
        <p:spPr>
          <a:xfrm>
            <a:off x="5482594" y="6874919"/>
            <a:ext cx="783092" cy="1530837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85600" y="-61192"/>
            <a:ext cx="16473700" cy="1741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6000">
                <a:solidFill>
                  <a:srgbClr val="FF2931"/>
                </a:solidFill>
                <a:latin typeface="Cormorant Garamond Medium Bold"/>
              </a:rPr>
              <a:t>В окремий день вступники зможуть скласти додатковий блок НМТ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0845420" y="3921216"/>
            <a:ext cx="15427992" cy="14540882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7268833">
            <a:off x="14418634" y="-5472279"/>
            <a:ext cx="15427992" cy="1454088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7268833">
            <a:off x="15065407" y="-3349225"/>
            <a:ext cx="15427992" cy="14540882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788940" y="1840285"/>
            <a:ext cx="2113776" cy="1644902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555205" y="3504238"/>
            <a:ext cx="2347511" cy="1579234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674288" y="5102006"/>
            <a:ext cx="1228428" cy="1730181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831347" y="5426527"/>
            <a:ext cx="1014480" cy="1091907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411711" y="2346340"/>
            <a:ext cx="4310743" cy="41148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-6895" y="7782684"/>
            <a:ext cx="1634635" cy="2504316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5239812" y="8145582"/>
            <a:ext cx="3036211" cy="2136389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3055515" y="8775286"/>
            <a:ext cx="1232987" cy="1232987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6265686" y="2406873"/>
            <a:ext cx="3235874" cy="408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FFFFFF"/>
                </a:solidFill>
                <a:latin typeface="Cormorant Garamond Medium Bold"/>
              </a:rPr>
              <a:t>ФІЗИКА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389718" y="4098000"/>
            <a:ext cx="3235874" cy="408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FFFFFF"/>
                </a:solidFill>
                <a:latin typeface="Cormorant Garamond Medium Bold"/>
              </a:rPr>
              <a:t>ХІМІЯ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108506" y="5758739"/>
            <a:ext cx="3235874" cy="408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FFFFFF"/>
                </a:solidFill>
                <a:latin typeface="Cormorant Garamond Medium Bold"/>
              </a:rPr>
              <a:t>БІОЛОГІЯ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859100" y="7146551"/>
            <a:ext cx="14297109" cy="308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999" u="sng">
                <a:solidFill>
                  <a:srgbClr val="FF2931"/>
                </a:solidFill>
                <a:latin typeface="Cormorant Garamond Medium Bold Italics"/>
              </a:rPr>
              <a:t>результатом</a:t>
            </a:r>
            <a:r>
              <a:rPr lang="en-US" sz="3999">
                <a:solidFill>
                  <a:srgbClr val="FF2931"/>
                </a:solidFill>
                <a:latin typeface="Cormorant Garamond Medium Bold Italics"/>
              </a:rPr>
              <a:t> якого можна буде </a:t>
            </a:r>
            <a:r>
              <a:rPr lang="en-US" sz="3999" u="sng">
                <a:solidFill>
                  <a:srgbClr val="FF2931"/>
                </a:solidFill>
                <a:latin typeface="Cormorant Garamond Medium Bold Italics"/>
              </a:rPr>
              <a:t>замінити</a:t>
            </a:r>
            <a:r>
              <a:rPr lang="en-US" sz="3999">
                <a:solidFill>
                  <a:srgbClr val="FF2931"/>
                </a:solidFill>
                <a:latin typeface="Cormorant Garamond Medium Bold Italics"/>
              </a:rPr>
              <a:t> оцінку з </a:t>
            </a:r>
            <a:r>
              <a:rPr lang="en-US" sz="3999" u="sng">
                <a:solidFill>
                  <a:srgbClr val="FF2931"/>
                </a:solidFill>
                <a:latin typeface="Cormorant Garamond Medium Bold Italics"/>
              </a:rPr>
              <a:t>історії України </a:t>
            </a:r>
          </a:p>
          <a:p>
            <a:pPr algn="ctr">
              <a:lnSpc>
                <a:spcPts val="4559"/>
              </a:lnSpc>
            </a:pPr>
            <a:r>
              <a:rPr lang="en-US" sz="3999">
                <a:solidFill>
                  <a:srgbClr val="FF2931"/>
                </a:solidFill>
                <a:latin typeface="Cormorant Garamond Medium Bold Italics"/>
              </a:rPr>
              <a:t>або </a:t>
            </a:r>
            <a:r>
              <a:rPr lang="en-US" sz="3999" u="sng">
                <a:solidFill>
                  <a:srgbClr val="FF2931"/>
                </a:solidFill>
                <a:latin typeface="Cormorant Garamond Medium Bold Italics"/>
              </a:rPr>
              <a:t>іноземної мови</a:t>
            </a:r>
            <a:r>
              <a:rPr lang="en-US" sz="3999">
                <a:solidFill>
                  <a:srgbClr val="FF2931"/>
                </a:solidFill>
                <a:latin typeface="Cormorant Garamond Medium Bold Italics"/>
              </a:rPr>
              <a:t>. </a:t>
            </a:r>
          </a:p>
          <a:p>
            <a:pPr algn="ctr">
              <a:lnSpc>
                <a:spcPts val="3761"/>
              </a:lnSpc>
            </a:pPr>
            <a:endParaRPr lang="en-US" sz="3999">
              <a:solidFill>
                <a:srgbClr val="FF2931"/>
              </a:solidFill>
              <a:latin typeface="Cormorant Garamond Medium Bold Italics"/>
            </a:endParaRPr>
          </a:p>
          <a:p>
            <a:pPr algn="ctr">
              <a:lnSpc>
                <a:spcPts val="5700"/>
              </a:lnSpc>
            </a:pPr>
            <a:r>
              <a:rPr lang="en-US" sz="5000">
                <a:solidFill>
                  <a:srgbClr val="FF2931"/>
                </a:solidFill>
                <a:latin typeface="Cormorant Garamond Medium Bold"/>
              </a:rPr>
              <a:t>Тестування з додаткових предметів </a:t>
            </a:r>
          </a:p>
          <a:p>
            <a:pPr algn="ctr">
              <a:lnSpc>
                <a:spcPts val="5700"/>
              </a:lnSpc>
            </a:pPr>
            <a:r>
              <a:rPr lang="en-US" sz="5000">
                <a:solidFill>
                  <a:srgbClr val="FF2931"/>
                </a:solidFill>
                <a:latin typeface="Cormorant Garamond Medium Bold"/>
              </a:rPr>
              <a:t>триватиме 75 хвилин.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04800" y="8305164"/>
            <a:ext cx="2459432" cy="228727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37866" y="3559685"/>
            <a:ext cx="15446941" cy="19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0"/>
              </a:lnSpc>
            </a:pPr>
            <a:r>
              <a:rPr lang="en-US" sz="4500" u="sng">
                <a:solidFill>
                  <a:srgbClr val="FF2931"/>
                </a:solidFill>
                <a:latin typeface="Cormorant Garamond Medium Bold"/>
              </a:rPr>
              <a:t>Тестові завдання</a:t>
            </a:r>
            <a:r>
              <a:rPr lang="en-US" sz="4500">
                <a:solidFill>
                  <a:srgbClr val="FF2931"/>
                </a:solidFill>
                <a:latin typeface="Cormorant Garamond Medium Bold"/>
              </a:rPr>
              <a:t> будуть укладені згідно з </a:t>
            </a:r>
          </a:p>
          <a:p>
            <a:pPr algn="ctr">
              <a:lnSpc>
                <a:spcPts val="5130"/>
              </a:lnSpc>
            </a:pPr>
            <a:r>
              <a:rPr lang="en-US" sz="4500" u="sng">
                <a:solidFill>
                  <a:srgbClr val="FF2931"/>
                </a:solidFill>
                <a:latin typeface="Cormorant Garamond Medium Bold"/>
              </a:rPr>
              <a:t>програмами ЗНО</a:t>
            </a:r>
            <a:r>
              <a:rPr lang="en-US" sz="4500">
                <a:solidFill>
                  <a:srgbClr val="FF2931"/>
                </a:solidFill>
                <a:latin typeface="Cormorant Garamond Medium Bold"/>
              </a:rPr>
              <a:t> з відповідних предметів</a:t>
            </a:r>
          </a:p>
          <a:p>
            <a:pPr algn="ctr">
              <a:lnSpc>
                <a:spcPts val="5130"/>
              </a:lnSpc>
            </a:pPr>
            <a:endParaRPr lang="en-US" sz="4500">
              <a:solidFill>
                <a:srgbClr val="FF2931"/>
              </a:solidFill>
              <a:latin typeface="Cormorant Garamond Medium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92337" y="8324214"/>
            <a:ext cx="15503327" cy="2606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0"/>
              </a:lnSpc>
            </a:pPr>
            <a:r>
              <a:rPr lang="en-US" sz="4500">
                <a:solidFill>
                  <a:srgbClr val="FF2931"/>
                </a:solidFill>
                <a:latin typeface="Cormorant Garamond Medium Bold"/>
              </a:rPr>
              <a:t>Після того, як УЦОЯО оприлюднить </a:t>
            </a:r>
            <a:r>
              <a:rPr lang="en-US" sz="4500" u="sng">
                <a:solidFill>
                  <a:srgbClr val="FF2931"/>
                </a:solidFill>
                <a:latin typeface="Cormorant Garamond Medium Bold"/>
              </a:rPr>
              <a:t>характеристики</a:t>
            </a:r>
            <a:r>
              <a:rPr lang="en-US" sz="4500">
                <a:solidFill>
                  <a:srgbClr val="FF2931"/>
                </a:solidFill>
                <a:latin typeface="Cormorant Garamond Medium Bold"/>
              </a:rPr>
              <a:t> НМТ-2023, </a:t>
            </a:r>
          </a:p>
          <a:p>
            <a:pPr algn="ctr">
              <a:lnSpc>
                <a:spcPts val="5130"/>
              </a:lnSpc>
            </a:pPr>
            <a:r>
              <a:rPr lang="en-US" sz="4500">
                <a:solidFill>
                  <a:srgbClr val="FF2931"/>
                </a:solidFill>
                <a:latin typeface="Cormorant Garamond Medium Bold"/>
              </a:rPr>
              <a:t>фахівці ХРЦОЯО проведуть </a:t>
            </a:r>
            <a:r>
              <a:rPr lang="en-US" sz="4500" u="sng">
                <a:solidFill>
                  <a:srgbClr val="FF2931"/>
                </a:solidFill>
                <a:latin typeface="Cormorant Garamond Medium Bold"/>
              </a:rPr>
              <a:t>семінари</a:t>
            </a:r>
            <a:r>
              <a:rPr lang="en-US" sz="4500">
                <a:solidFill>
                  <a:srgbClr val="FF2931"/>
                </a:solidFill>
                <a:latin typeface="Cormorant Garamond Medium Bold"/>
              </a:rPr>
              <a:t> для вчителів-предметників, </a:t>
            </a:r>
          </a:p>
          <a:p>
            <a:pPr algn="ctr">
              <a:lnSpc>
                <a:spcPts val="5130"/>
              </a:lnSpc>
            </a:pPr>
            <a:r>
              <a:rPr lang="en-US" sz="4500">
                <a:solidFill>
                  <a:srgbClr val="FF2931"/>
                </a:solidFill>
                <a:latin typeface="Cormorant Garamond Medium Bold"/>
              </a:rPr>
              <a:t>які викладають дисципліни основного блоку НМТ</a:t>
            </a:r>
          </a:p>
          <a:p>
            <a:pPr algn="ctr">
              <a:lnSpc>
                <a:spcPts val="5130"/>
              </a:lnSpc>
              <a:spcBef>
                <a:spcPct val="0"/>
              </a:spcBef>
            </a:pPr>
            <a:endParaRPr lang="en-US" sz="4500">
              <a:solidFill>
                <a:srgbClr val="FF2931"/>
              </a:solidFill>
              <a:latin typeface="Cormorant Garamond Medium Bold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0235018" y="-5301533"/>
            <a:ext cx="15427992" cy="1454088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7268833">
            <a:off x="12525044" y="-6514773"/>
            <a:ext cx="15427992" cy="1454088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488639" y="601068"/>
            <a:ext cx="2427294" cy="273568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92183" y="228925"/>
            <a:ext cx="2938306" cy="310782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04907" y="292797"/>
            <a:ext cx="2949865" cy="304395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488639" y="5353317"/>
            <a:ext cx="2903544" cy="295184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771872" y="4970620"/>
            <a:ext cx="2982901" cy="333454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600814" y="5518025"/>
            <a:ext cx="2962427" cy="267157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5499055" y="0"/>
            <a:ext cx="2788945" cy="217030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29746" y="228925"/>
            <a:ext cx="2854448" cy="18870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04800" y="8305164"/>
            <a:ext cx="2459432" cy="22872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092937" y="144593"/>
            <a:ext cx="3859025" cy="336787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955417" y="5288254"/>
            <a:ext cx="2996546" cy="301691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785600" y="3668030"/>
            <a:ext cx="1647370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5400" u="sng" dirty="0" err="1">
                <a:solidFill>
                  <a:srgbClr val="FF2931"/>
                </a:solidFill>
                <a:latin typeface="Cormorant Garamond Medium Bold"/>
              </a:rPr>
              <a:t>Реєстрація</a:t>
            </a:r>
            <a:r>
              <a:rPr lang="en-US" sz="5400" dirty="0">
                <a:solidFill>
                  <a:srgbClr val="FF2931"/>
                </a:solidFill>
                <a:latin typeface="Cormorant Garamond Medium Bold"/>
              </a:rPr>
              <a:t> </a:t>
            </a:r>
            <a:r>
              <a:rPr lang="en-US" sz="5400" dirty="0" err="1">
                <a:solidFill>
                  <a:srgbClr val="FF2931"/>
                </a:solidFill>
                <a:latin typeface="Cormorant Garamond Medium Bold"/>
              </a:rPr>
              <a:t>для</a:t>
            </a:r>
            <a:r>
              <a:rPr lang="en-US" sz="5400" dirty="0">
                <a:solidFill>
                  <a:srgbClr val="FF2931"/>
                </a:solidFill>
                <a:latin typeface="Cormorant Garamond Medium Bold"/>
              </a:rPr>
              <a:t> </a:t>
            </a:r>
            <a:r>
              <a:rPr lang="en-US" sz="5400" dirty="0" err="1">
                <a:solidFill>
                  <a:srgbClr val="FF2931"/>
                </a:solidFill>
                <a:latin typeface="Cormorant Garamond Medium Bold"/>
              </a:rPr>
              <a:t>участі</a:t>
            </a:r>
            <a:r>
              <a:rPr lang="en-US" sz="5400" dirty="0">
                <a:solidFill>
                  <a:srgbClr val="FF2931"/>
                </a:solidFill>
                <a:latin typeface="Cormorant Garamond Medium Bold"/>
              </a:rPr>
              <a:t> в НМТ </a:t>
            </a:r>
            <a:r>
              <a:rPr lang="en-US" sz="5400" dirty="0" err="1">
                <a:solidFill>
                  <a:srgbClr val="FF2931"/>
                </a:solidFill>
                <a:latin typeface="Cormorant Garamond Medium Bold"/>
              </a:rPr>
              <a:t>планується</a:t>
            </a:r>
            <a:r>
              <a:rPr lang="en-US" sz="5400" dirty="0">
                <a:solidFill>
                  <a:srgbClr val="FF2931"/>
                </a:solidFill>
                <a:latin typeface="Cormorant Garamond Medium Bold"/>
              </a:rPr>
              <a:t> у </a:t>
            </a:r>
            <a:r>
              <a:rPr lang="en-US" sz="5400" u="sng" dirty="0" err="1">
                <a:solidFill>
                  <a:srgbClr val="FF2931"/>
                </a:solidFill>
                <a:latin typeface="Cormorant Garamond Medium Bold"/>
              </a:rPr>
              <a:t>квітні</a:t>
            </a:r>
            <a:r>
              <a:rPr lang="en-US" sz="5400" u="sng" dirty="0">
                <a:solidFill>
                  <a:srgbClr val="FF2931"/>
                </a:solidFill>
                <a:latin typeface="Cormorant Garamond Medium Bold"/>
              </a:rPr>
              <a:t> </a:t>
            </a:r>
            <a:r>
              <a:rPr lang="en-US" sz="5400" u="sng" dirty="0" smtClean="0">
                <a:solidFill>
                  <a:srgbClr val="FF2931"/>
                </a:solidFill>
                <a:latin typeface="Cormorant Garamond Medium Bold"/>
              </a:rPr>
              <a:t>202</a:t>
            </a:r>
            <a:r>
              <a:rPr lang="uk-UA" sz="5400" u="sng" smtClean="0">
                <a:solidFill>
                  <a:srgbClr val="FF2931"/>
                </a:solidFill>
                <a:latin typeface="Cormorant Garamond Medium Bold"/>
              </a:rPr>
              <a:t>3</a:t>
            </a:r>
            <a:r>
              <a:rPr lang="en-US" sz="5400" u="sng" smtClean="0">
                <a:solidFill>
                  <a:srgbClr val="FF2931"/>
                </a:solidFill>
                <a:latin typeface="Cormorant Garamond Medium Bold"/>
              </a:rPr>
              <a:t> </a:t>
            </a:r>
            <a:r>
              <a:rPr lang="en-US" sz="5400" u="sng" dirty="0" err="1">
                <a:solidFill>
                  <a:srgbClr val="FF2931"/>
                </a:solidFill>
                <a:latin typeface="Cormorant Garamond Medium Bold"/>
              </a:rPr>
              <a:t>року</a:t>
            </a:r>
            <a:endParaRPr lang="en-US" sz="5400" u="sng" dirty="0">
              <a:solidFill>
                <a:srgbClr val="FF2931"/>
              </a:solidFill>
              <a:latin typeface="Cormorant Garamond Medium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279988" y="8406765"/>
            <a:ext cx="11981062" cy="1741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  <a:spcBef>
                <a:spcPct val="0"/>
              </a:spcBef>
            </a:pPr>
            <a:r>
              <a:rPr lang="en-US" sz="5400" u="sng" dirty="0" err="1">
                <a:solidFill>
                  <a:srgbClr val="FF2931"/>
                </a:solidFill>
                <a:latin typeface="Cormorant Garamond Medium Bold"/>
              </a:rPr>
              <a:t>Тестування</a:t>
            </a: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 у </a:t>
            </a:r>
            <a:r>
              <a:rPr lang="en-US" sz="6000" u="sng" dirty="0" err="1">
                <a:solidFill>
                  <a:srgbClr val="FF2931"/>
                </a:solidFill>
                <a:latin typeface="Cormorant Garamond Medium Bold"/>
              </a:rPr>
              <a:t>червні</a:t>
            </a: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 – </a:t>
            </a:r>
            <a:r>
              <a:rPr lang="en-US" sz="6000" u="sng" dirty="0" err="1">
                <a:solidFill>
                  <a:srgbClr val="FF2931"/>
                </a:solidFill>
                <a:latin typeface="Cormorant Garamond Medium Bold"/>
              </a:rPr>
              <a:t>липні</a:t>
            </a: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 2023 </a:t>
            </a:r>
            <a:r>
              <a:rPr lang="en-US" sz="6000" dirty="0" err="1">
                <a:solidFill>
                  <a:srgbClr val="FF2931"/>
                </a:solidFill>
                <a:latin typeface="Cormorant Garamond Medium Bold"/>
              </a:rPr>
              <a:t>року</a:t>
            </a: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 </a:t>
            </a:r>
          </a:p>
          <a:p>
            <a:pPr algn="ctr">
              <a:lnSpc>
                <a:spcPts val="6839"/>
              </a:lnSpc>
              <a:spcBef>
                <a:spcPct val="0"/>
              </a:spcBef>
            </a:pP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в </a:t>
            </a:r>
            <a:r>
              <a:rPr lang="en-US" sz="6000" dirty="0" err="1">
                <a:solidFill>
                  <a:srgbClr val="FF2931"/>
                </a:solidFill>
                <a:latin typeface="Cormorant Garamond Medium Bold"/>
              </a:rPr>
              <a:t>межах</a:t>
            </a: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 </a:t>
            </a:r>
            <a:r>
              <a:rPr lang="en-US" sz="6000" dirty="0" err="1">
                <a:solidFill>
                  <a:srgbClr val="FF2931"/>
                </a:solidFill>
                <a:latin typeface="Cormorant Garamond Medium Bold"/>
              </a:rPr>
              <a:t>основної</a:t>
            </a: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 </a:t>
            </a:r>
            <a:r>
              <a:rPr lang="en-US" sz="6000" dirty="0" err="1">
                <a:solidFill>
                  <a:srgbClr val="FF2931"/>
                </a:solidFill>
                <a:latin typeface="Cormorant Garamond Medium Bold"/>
              </a:rPr>
              <a:t>та</a:t>
            </a: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 </a:t>
            </a:r>
            <a:r>
              <a:rPr lang="en-US" sz="6000" dirty="0" err="1">
                <a:solidFill>
                  <a:srgbClr val="FF2931"/>
                </a:solidFill>
                <a:latin typeface="Cormorant Garamond Medium Bold"/>
              </a:rPr>
              <a:t>додаткової</a:t>
            </a:r>
            <a:r>
              <a:rPr lang="en-US" sz="6000" dirty="0">
                <a:solidFill>
                  <a:srgbClr val="FF2931"/>
                </a:solidFill>
                <a:latin typeface="Cormorant Garamond Medium Bold"/>
              </a:rPr>
              <a:t> </a:t>
            </a:r>
            <a:r>
              <a:rPr lang="en-US" sz="6000" dirty="0" err="1">
                <a:solidFill>
                  <a:srgbClr val="FF2931"/>
                </a:solidFill>
                <a:latin typeface="Cormorant Garamond Medium Bold"/>
              </a:rPr>
              <a:t>сесій</a:t>
            </a:r>
            <a:endParaRPr lang="en-US" sz="6000" dirty="0">
              <a:solidFill>
                <a:srgbClr val="FF2931"/>
              </a:solidFill>
              <a:latin typeface="Cormorant Garamond Medium Bold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-11875645" y="1282394"/>
            <a:ext cx="15427992" cy="1454088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7268833">
            <a:off x="14414739" y="-4957822"/>
            <a:ext cx="15427992" cy="1454088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304800" y="0"/>
            <a:ext cx="2986918" cy="337331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6103549" y="6094670"/>
            <a:ext cx="2964246" cy="42678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04800" y="8305164"/>
            <a:ext cx="2459432" cy="22872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9838614" y="4387437"/>
            <a:ext cx="15427992" cy="1454088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475203" y="4387437"/>
            <a:ext cx="5337594" cy="4114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4327" y="1934149"/>
            <a:ext cx="5337594" cy="4114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2698893" y="6048949"/>
            <a:ext cx="5337594" cy="4114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07150" y="38100"/>
            <a:ext cx="16473700" cy="1741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6000">
                <a:solidFill>
                  <a:srgbClr val="FF2931"/>
                </a:solidFill>
                <a:latin typeface="Cormorant Garamond Medium Bold"/>
              </a:rPr>
              <a:t>Для вступу у 2023 році </a:t>
            </a:r>
          </a:p>
          <a:p>
            <a:pPr algn="ctr">
              <a:lnSpc>
                <a:spcPts val="6839"/>
              </a:lnSpc>
            </a:pPr>
            <a:r>
              <a:rPr lang="en-US" sz="6000">
                <a:solidFill>
                  <a:srgbClr val="FF2931"/>
                </a:solidFill>
                <a:latin typeface="Cormorant Garamond Medium Bold"/>
              </a:rPr>
              <a:t>можуть бути використані результати: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3982354">
            <a:off x="14737267" y="-7270441"/>
            <a:ext cx="15427992" cy="1454088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8152" y="7217326"/>
            <a:ext cx="2344464" cy="306967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32441" y="0"/>
            <a:ext cx="2555559" cy="305556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64327" y="4029649"/>
            <a:ext cx="5337594" cy="1506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88"/>
              </a:lnSpc>
            </a:pPr>
            <a:r>
              <a:rPr lang="en-US" sz="5252">
                <a:solidFill>
                  <a:srgbClr val="FF2931"/>
                </a:solidFill>
                <a:latin typeface="Cormorant Garamond Medium Bold"/>
              </a:rPr>
              <a:t>НМТ </a:t>
            </a:r>
          </a:p>
          <a:p>
            <a:pPr algn="ctr">
              <a:lnSpc>
                <a:spcPts val="5988"/>
              </a:lnSpc>
              <a:spcBef>
                <a:spcPct val="0"/>
              </a:spcBef>
            </a:pPr>
            <a:r>
              <a:rPr lang="en-US" sz="5252">
                <a:solidFill>
                  <a:srgbClr val="FF2931"/>
                </a:solidFill>
                <a:latin typeface="Cormorant Garamond Medium Bold"/>
              </a:rPr>
              <a:t>2023 року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75203" y="6482937"/>
            <a:ext cx="5337594" cy="1506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88"/>
              </a:lnSpc>
            </a:pPr>
            <a:r>
              <a:rPr lang="en-US" sz="5252">
                <a:solidFill>
                  <a:srgbClr val="EE8454"/>
                </a:solidFill>
                <a:latin typeface="Cormorant Garamond Medium Bold"/>
              </a:rPr>
              <a:t>НМТ </a:t>
            </a:r>
          </a:p>
          <a:p>
            <a:pPr algn="ctr">
              <a:lnSpc>
                <a:spcPts val="5988"/>
              </a:lnSpc>
              <a:spcBef>
                <a:spcPct val="0"/>
              </a:spcBef>
            </a:pPr>
            <a:r>
              <a:rPr lang="en-US" sz="5252">
                <a:solidFill>
                  <a:srgbClr val="EE8454"/>
                </a:solidFill>
                <a:latin typeface="Cormorant Garamond Medium Bold"/>
              </a:rPr>
              <a:t>2022 року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698893" y="8144449"/>
            <a:ext cx="5337594" cy="1506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88"/>
              </a:lnSpc>
            </a:pPr>
            <a:r>
              <a:rPr lang="en-US" sz="5252">
                <a:solidFill>
                  <a:srgbClr val="FF66C4"/>
                </a:solidFill>
                <a:latin typeface="Cormorant Garamond Medium Bold"/>
              </a:rPr>
              <a:t>ЗНО </a:t>
            </a:r>
          </a:p>
          <a:p>
            <a:pPr algn="ctr">
              <a:lnSpc>
                <a:spcPts val="5988"/>
              </a:lnSpc>
              <a:spcBef>
                <a:spcPct val="0"/>
              </a:spcBef>
            </a:pPr>
            <a:r>
              <a:rPr lang="en-US" sz="5252">
                <a:solidFill>
                  <a:srgbClr val="FF66C4"/>
                </a:solidFill>
                <a:latin typeface="Cormorant Garamond Medium Bold"/>
              </a:rPr>
              <a:t>2020-2021 років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04800" y="8305164"/>
            <a:ext cx="2459432" cy="228727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1875645" y="1282394"/>
            <a:ext cx="15427992" cy="1454088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7268833">
            <a:off x="14385525" y="-4947032"/>
            <a:ext cx="15427992" cy="145408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612" y="571500"/>
            <a:ext cx="5857588" cy="19752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3212461"/>
            <a:ext cx="16056782" cy="39146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0" y="7806835"/>
            <a:ext cx="6378267" cy="12579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8211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188</Words>
  <Application>Microsoft Office PowerPoint</Application>
  <PresentationFormat>Произвольный</PresentationFormat>
  <Paragraphs>47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Roboto Bold</vt:lpstr>
      <vt:lpstr>Calibri</vt:lpstr>
      <vt:lpstr>Clear Sans Bold</vt:lpstr>
      <vt:lpstr>Times Neue Roman Bold</vt:lpstr>
      <vt:lpstr>Cormorant Garamond Medium Bold Italics</vt:lpstr>
      <vt:lpstr>Clear Sans Regular Bold</vt:lpstr>
      <vt:lpstr>Cormorant Garamond Medium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Яркий Оранжевый и Розовый Простой Градиент Презентация, копия</dc:title>
  <cp:lastModifiedBy>User-1</cp:lastModifiedBy>
  <cp:revision>9</cp:revision>
  <dcterms:created xsi:type="dcterms:W3CDTF">2006-08-16T00:00:00Z</dcterms:created>
  <dcterms:modified xsi:type="dcterms:W3CDTF">2022-12-06T10:07:28Z</dcterms:modified>
  <dc:identifier>DAFSsTJ6aj4</dc:identifier>
</cp:coreProperties>
</file>